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8" r:id="rId4"/>
    <p:sldId id="271" r:id="rId5"/>
    <p:sldId id="259" r:id="rId6"/>
    <p:sldId id="274" r:id="rId7"/>
    <p:sldId id="257" r:id="rId8"/>
    <p:sldId id="263" r:id="rId9"/>
    <p:sldId id="262" r:id="rId10"/>
    <p:sldId id="273" r:id="rId11"/>
    <p:sldId id="268" r:id="rId12"/>
    <p:sldId id="272" r:id="rId13"/>
    <p:sldId id="264" r:id="rId14"/>
    <p:sldId id="269" r:id="rId15"/>
    <p:sldId id="265" r:id="rId16"/>
    <p:sldId id="266" r:id="rId17"/>
    <p:sldId id="267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5F610-0CAB-4DC7-8EC5-E34AB4F68FEE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5B576-4ED8-49EC-A983-21E4E2D1E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0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4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5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74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FAA2884-990D-42EF-A3E1-8EDF377957E9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778FF9EF-68FD-44F4-8618-ABDFD31448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10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B1F3EFA-843A-417F-BFC2-61A983E41CC6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05FC1FA-5725-4384-8F70-0F40EFADC6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25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E873ABE8-B26F-4AD3-A5AC-0903FB1C1B7A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C02BE0F-93F8-453F-AD51-FBD586B6B3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38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670459B-A7B1-4EDF-B3EB-4C33E5E893EE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A1E328C-1A21-406E-9178-F0CBABC93D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44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6B7AAB7-1961-4815-AB19-C0A43C8B6A79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C664522-9C19-412B-A5AE-14792C5025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00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49B715B-C29E-4B53-AAC2-B6F2279C2442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16F0B0E-B4FA-44BB-8F32-7F259B80A3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429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836B38D-DCC0-4C4C-96B5-031B763F05A7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B85E625-E6B2-4FAF-8414-17DD7E5B6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38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00E12F1-3507-49AA-95BD-CD4526ED5174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8FAF2B0-9B89-4182-87A4-505250C14A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9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91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F96B1C8-A0D2-4072-9CFF-1A54502F2C66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0AE36A6-C8F0-4597-9A36-267629BC22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24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E489209-188E-421E-9060-E6004BB34E15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976C338-B26F-4980-88AA-24550A8CA1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32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53B6BA4-72BA-4BA5-A053-9E90860D10ED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D03FE7A-0E81-4DE6-8E31-59553A5209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38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57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83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51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299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52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91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2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84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96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70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87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26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8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17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5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3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6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28F73-F215-47B0-B881-349A24C4FA64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0EFA4-698C-40A9-A5A0-7B013B071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9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1BC3DDAE-F892-4B72-8D3F-87BACF6BBA3C}" type="datetimeFigureOut">
              <a:rPr lang="en-US"/>
              <a:pPr>
                <a:defRPr/>
              </a:pPr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2B19298A-FC93-4743-8662-9C589E2E5F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17DE4-798D-4E87-B75E-1DF8C7083767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6ACD2-C044-48AA-90B8-23B4A4F888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1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13.emf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parker@lewistonmaine.gov" TargetMode="External"/><Relationship Id="rId2" Type="http://schemas.openxmlformats.org/officeDocument/2006/relationships/hyperlink" Target="mailto:ljeffers@lewistonmaine.gov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hyperlink" Target="https://www.google.com/imgres?imgurl=http://www.ebtshopper.com/wp-content/uploads/2015/12/country-kitchen-logo.jpg&amp;imgrefurl=http://al3xandrapatt.blogspot.com/2013/06/country-kitchen-bread.html&amp;docid=_jV61jtGTWvzzM&amp;tbnid=C8zhqVz7DOi7dM:&amp;vet=10ahUKEwjlytnujuDjAhVIc98KHQjoAk8QMwhRKAowCg..i&amp;w=300&amp;h=134&amp;bih=967&amp;biw=1920&amp;q=countyr%20kitchen%20logo&amp;ved=0ahUKEwjlytnujuDjAhVIc98KHQjoAk8QMwhRKAowCg&amp;iact=mrc&amp;uact=8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imgres?imgurl=http://www.ebtshopper.com/wp-content/uploads/2015/12/country-kitchen-logo.jpg&amp;imgrefurl=http://al3xandrapatt.blogspot.com/2013/06/country-kitchen-bread.html&amp;docid=_jV61jtGTWvzzM&amp;tbnid=C8zhqVz7DOi7dM:&amp;vet=10ahUKEwjlytnujuDjAhVIc98KHQjoAk8QMwhRKAowCg..i&amp;w=300&amp;h=134&amp;bih=967&amp;biw=1920&amp;q=countyr%20kitchen%20logo&amp;ved=0ahUKEwjlytnujuDjAhVIc98KHQjoAk8QMwhRKAowCg&amp;iact=mrc&amp;uact=8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5720" y="-91438"/>
            <a:ext cx="9189719" cy="948687"/>
          </a:xfrm>
          <a:solidFill>
            <a:schemeClr val="accent1">
              <a:alpha val="40000"/>
            </a:schemeClr>
          </a:solidFill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Lewiston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8822" y="5437417"/>
            <a:ext cx="49149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Calibri"/>
              </a:rPr>
              <a:t>Tastemakers Initiative</a:t>
            </a:r>
          </a:p>
          <a:p>
            <a:pPr algn="ctr"/>
            <a:r>
              <a:rPr lang="en-US" sz="1350" b="1" dirty="0">
                <a:solidFill>
                  <a:prstClr val="white"/>
                </a:solidFill>
                <a:latin typeface="Calibri"/>
              </a:rPr>
              <a:t>Brunswick, ME   </a:t>
            </a:r>
          </a:p>
          <a:p>
            <a:pPr algn="ctr"/>
            <a:r>
              <a:rPr lang="en-US" sz="1350" b="1" dirty="0">
                <a:solidFill>
                  <a:prstClr val="white"/>
                </a:solidFill>
                <a:latin typeface="Calibri"/>
              </a:rPr>
              <a:t>August 6,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471">
            <a:off x="7209756" y="990780"/>
            <a:ext cx="1978819" cy="1978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617">
            <a:off x="16897" y="990779"/>
            <a:ext cx="1978819" cy="19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478850"/>
              </p:ext>
            </p:extLst>
          </p:nvPr>
        </p:nvGraphicFramePr>
        <p:xfrm>
          <a:off x="3820004" y="0"/>
          <a:ext cx="4526059" cy="6992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Acrobat Document" r:id="rId3" imgW="6034968" imgH="9326784" progId="AcroExch.Document.DC">
                  <p:embed/>
                </p:oleObj>
              </mc:Choice>
              <mc:Fallback>
                <p:oleObj name="Acrobat Document" r:id="rId3" imgW="6034968" imgH="9326784" progId="AcroExch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0004" y="0"/>
                        <a:ext cx="4526059" cy="6992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19395" y="2850063"/>
            <a:ext cx="1328738" cy="821531"/>
            <a:chOff x="4697413" y="3760589"/>
            <a:chExt cx="1543051" cy="1095375"/>
          </a:xfrm>
        </p:grpSpPr>
        <p:sp>
          <p:nvSpPr>
            <p:cNvPr id="6" name="Oval 5"/>
            <p:cNvSpPr/>
            <p:nvPr/>
          </p:nvSpPr>
          <p:spPr>
            <a:xfrm>
              <a:off x="4697413" y="3760589"/>
              <a:ext cx="1543051" cy="1095375"/>
            </a:xfrm>
            <a:prstGeom prst="ellipse">
              <a:avLst/>
            </a:prstGeom>
            <a:solidFill>
              <a:schemeClr val="accent1">
                <a:alpha val="56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74520" y="4123612"/>
              <a:ext cx="1100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Downtown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1" y="1911121"/>
            <a:ext cx="3538605" cy="468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4" y="517264"/>
            <a:ext cx="2046882" cy="9142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2" y="3994512"/>
            <a:ext cx="2108036" cy="1035490"/>
          </a:xfrm>
          <a:prstGeom prst="rect">
            <a:avLst/>
          </a:prstGeom>
        </p:spPr>
      </p:pic>
      <p:pic>
        <p:nvPicPr>
          <p:cNvPr id="13" name="Picture 5" descr="https://cdn11.bigcommerce.com/s-28pqi/product_images/theme_images/logo_blue_back.png?t=156199886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r="16796"/>
          <a:stretch/>
        </p:blipFill>
        <p:spPr bwMode="auto">
          <a:xfrm>
            <a:off x="377318" y="5209868"/>
            <a:ext cx="1913024" cy="139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6"/>
          <a:stretch/>
        </p:blipFill>
        <p:spPr>
          <a:xfrm>
            <a:off x="-96517" y="2783448"/>
            <a:ext cx="3896602" cy="8072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449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188"/>
            <a:ext cx="9091749" cy="6818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t="24297" r="17984" b="28150"/>
          <a:stretch/>
        </p:blipFill>
        <p:spPr>
          <a:xfrm>
            <a:off x="0" y="5294113"/>
            <a:ext cx="3037114" cy="15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04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28" y="-46354"/>
            <a:ext cx="9918428" cy="7438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76" y="430440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855 Lisbon Street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3,000 s.f.</a:t>
            </a:r>
          </a:p>
        </p:txBody>
      </p:sp>
    </p:spTree>
    <p:extLst>
      <p:ext uri="{BB962C8B-B14F-4D97-AF65-F5344CB8AC3E}">
        <p14:creationId xmlns:p14="http://schemas.microsoft.com/office/powerpoint/2010/main" val="161457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" y="-653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3" y="5321414"/>
            <a:ext cx="9274628" cy="1536586"/>
          </a:xfrm>
          <a:solidFill>
            <a:schemeClr val="bg1">
              <a:lumMod val="50000"/>
              <a:alpha val="74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Beech Street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Mixed Use– 10,000 s.f. commercial</a:t>
            </a:r>
          </a:p>
        </p:txBody>
      </p:sp>
    </p:spTree>
    <p:extLst>
      <p:ext uri="{BB962C8B-B14F-4D97-AF65-F5344CB8AC3E}">
        <p14:creationId xmlns:p14="http://schemas.microsoft.com/office/powerpoint/2010/main" val="218151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46" y="-42710"/>
            <a:ext cx="9200946" cy="6900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70" y="46309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7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Continental Mill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560,000 s.f. on the river</a:t>
            </a:r>
            <a:b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owner looking for tenants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34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41" y="-106016"/>
            <a:ext cx="11704320" cy="7076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604" y="106709"/>
            <a:ext cx="4082498" cy="96009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Bates Mill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4" y="1972639"/>
            <a:ext cx="2618659" cy="750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727" y="1405511"/>
            <a:ext cx="1692828" cy="13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6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49" y="320358"/>
            <a:ext cx="8229600" cy="1143000"/>
          </a:xfrm>
        </p:spPr>
        <p:txBody>
          <a:bodyPr/>
          <a:lstStyle/>
          <a:p>
            <a:r>
              <a:rPr lang="en-US" sz="4400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For more information</a:t>
            </a:r>
          </a:p>
          <a:p>
            <a:pPr marL="0" indent="0" algn="ctr">
              <a:buNone/>
            </a:pPr>
            <a:r>
              <a:rPr lang="en-US" dirty="0"/>
              <a:t>Lincoln Jeffers</a:t>
            </a:r>
          </a:p>
          <a:p>
            <a:pPr marL="0" indent="0" algn="ctr">
              <a:buNone/>
            </a:pPr>
            <a:r>
              <a:rPr lang="en-US" dirty="0"/>
              <a:t>Director of Economic &amp; Community Development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ljeffers@lewistonmaine.gov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(207)513-3014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Misty Parker</a:t>
            </a:r>
          </a:p>
          <a:p>
            <a:pPr marL="0" indent="0" algn="ctr">
              <a:buNone/>
            </a:pPr>
            <a:r>
              <a:rPr lang="en-US" dirty="0"/>
              <a:t>Economic Development Manager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mparker@lewistonmaine.gov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(207)513-3000 ext.3230</a:t>
            </a:r>
          </a:p>
        </p:txBody>
      </p:sp>
    </p:spTree>
    <p:extLst>
      <p:ext uri="{BB962C8B-B14F-4D97-AF65-F5344CB8AC3E}">
        <p14:creationId xmlns:p14="http://schemas.microsoft.com/office/powerpoint/2010/main" val="1561295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3224" y="101851"/>
            <a:ext cx="6916782" cy="4647426"/>
          </a:xfrm>
          <a:prstGeom prst="rect">
            <a:avLst/>
          </a:prstGeom>
          <a:solidFill>
            <a:schemeClr val="bg1">
              <a:lumMod val="6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Facts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largest City in Maine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Employment Center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22,000+ jobs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1,068 establishments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Service Center</a:t>
            </a: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hospitals</a:t>
            </a: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colleges</a:t>
            </a: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State/Local Government Services</a:t>
            </a:r>
          </a:p>
        </p:txBody>
      </p:sp>
    </p:spTree>
    <p:extLst>
      <p:ext uri="{BB962C8B-B14F-4D97-AF65-F5344CB8AC3E}">
        <p14:creationId xmlns:p14="http://schemas.microsoft.com/office/powerpoint/2010/main" val="327483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74170" y="-11094"/>
            <a:ext cx="7772400" cy="110251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Here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1" y="1049891"/>
            <a:ext cx="2143125" cy="614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93" y="2600989"/>
            <a:ext cx="4269344" cy="473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10" y="3327301"/>
            <a:ext cx="4714875" cy="807244"/>
          </a:xfrm>
          <a:prstGeom prst="rect">
            <a:avLst/>
          </a:prstGeom>
        </p:spPr>
      </p:pic>
      <p:sp>
        <p:nvSpPr>
          <p:cNvPr id="14" name="AutoShape 3" descr="Image result for country kitchen logo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441156" y="385040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47" y="1068320"/>
            <a:ext cx="2199466" cy="982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71776" y="5781767"/>
            <a:ext cx="3048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000000"/>
                </a:solidFill>
                <a:latin typeface="Arial,Helvetica"/>
              </a:rPr>
              <a:t>Bob's Peanuts &amp; Candy Inc.</a:t>
            </a: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br>
              <a:rPr lang="en-US" sz="1350" dirty="0"/>
            </a:br>
            <a:r>
              <a:rPr lang="en-US" sz="1350" b="1" dirty="0">
                <a:solidFill>
                  <a:srgbClr val="000000"/>
                </a:solidFill>
                <a:latin typeface="Arial,Helvetica"/>
              </a:rPr>
              <a:t>Lewiston, Maine</a:t>
            </a:r>
            <a:endParaRPr lang="en-US" sz="1350" dirty="0"/>
          </a:p>
        </p:txBody>
      </p:sp>
      <p:pic>
        <p:nvPicPr>
          <p:cNvPr id="1029" name="Picture 5" descr="https://cdn11.bigcommerce.com/s-28pqi/product_images/theme_images/logo_blue_back.png?t=156199886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r="16796"/>
          <a:stretch/>
        </p:blipFill>
        <p:spPr bwMode="auto">
          <a:xfrm>
            <a:off x="718017" y="1932078"/>
            <a:ext cx="1913024" cy="139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646" y="4499893"/>
            <a:ext cx="1692828" cy="1398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80" y="3176879"/>
            <a:ext cx="1505991" cy="1505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0" t="12407" r="17698" b="19074"/>
          <a:stretch/>
        </p:blipFill>
        <p:spPr>
          <a:xfrm rot="5400000">
            <a:off x="3597625" y="947391"/>
            <a:ext cx="1534516" cy="1720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45417" r="35726" b="42486"/>
          <a:stretch/>
        </p:blipFill>
        <p:spPr>
          <a:xfrm>
            <a:off x="3020034" y="4804510"/>
            <a:ext cx="2564606" cy="607219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89" y="4952616"/>
            <a:ext cx="2721808" cy="13369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57" y="2600989"/>
            <a:ext cx="4269344" cy="473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11" y="1068320"/>
            <a:ext cx="2199466" cy="9824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53" y="4952616"/>
            <a:ext cx="2721808" cy="13369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71" y="4946728"/>
            <a:ext cx="2721808" cy="13369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17" y="2595443"/>
            <a:ext cx="4269344" cy="4738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71" y="1062774"/>
            <a:ext cx="2199466" cy="9824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31" y="4941182"/>
            <a:ext cx="2721808" cy="13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74170" y="-11094"/>
            <a:ext cx="7772400" cy="1102519"/>
          </a:xfrm>
        </p:spPr>
        <p:txBody>
          <a:bodyPr>
            <a:normAutofit/>
          </a:bodyPr>
          <a:lstStyle/>
          <a:p>
            <a:r>
              <a:rPr lang="en-US" sz="4050" dirty="0">
                <a:solidFill>
                  <a:schemeClr val="bg1"/>
                </a:solidFill>
              </a:rPr>
              <a:t>Advantages</a:t>
            </a:r>
          </a:p>
        </p:txBody>
      </p:sp>
      <p:sp>
        <p:nvSpPr>
          <p:cNvPr id="14" name="AutoShape 3" descr="Image result for country kitchen log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441156" y="385040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320040" y="1254303"/>
            <a:ext cx="8307977" cy="4109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Experienced work force</a:t>
            </a:r>
          </a:p>
          <a:p>
            <a:pPr marL="257175" marR="0" lvl="0" indent="-2571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Access to markets</a:t>
            </a:r>
          </a:p>
          <a:p>
            <a:pPr marL="257175" marR="0" lvl="0" indent="-2571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Work force training </a:t>
            </a:r>
          </a:p>
          <a:p>
            <a:pPr marL="257175" marR="0" lvl="0" indent="-2571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Abundant </a:t>
            </a:r>
            <a:r>
              <a:rPr lang="en-US" sz="2400" b="1" kern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utility 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apacity</a:t>
            </a:r>
          </a:p>
          <a:p>
            <a:pPr marL="257175" marR="0" lvl="0" indent="-2571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Clear and Predictable regulatory process</a:t>
            </a:r>
          </a:p>
          <a:p>
            <a:pPr marL="257175" marR="0" lvl="0" indent="-2571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 and Planning Board support economic development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257175" marR="0" lvl="0" indent="-2571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TIF, Pine Tree Zones, </a:t>
            </a:r>
          </a:p>
          <a:p>
            <a:pPr marL="257175" marR="0" lvl="0" indent="-2571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Robust bank and secondary financing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257175" marR="0" lvl="0" indent="-2571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Real Estate Costs starting at $3.95 psf triple net </a:t>
            </a:r>
          </a:p>
        </p:txBody>
      </p:sp>
    </p:spTree>
    <p:extLst>
      <p:ext uri="{BB962C8B-B14F-4D97-AF65-F5344CB8AC3E}">
        <p14:creationId xmlns:p14="http://schemas.microsoft.com/office/powerpoint/2010/main" val="136268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1700" y="4914901"/>
            <a:ext cx="49149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Presented to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NNECAP Conference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Brunswick, ME   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October 5, 2012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201831"/>
              </p:ext>
            </p:extLst>
          </p:nvPr>
        </p:nvGraphicFramePr>
        <p:xfrm>
          <a:off x="2787126" y="-15013"/>
          <a:ext cx="4448429" cy="687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3" imgW="6034968" imgH="9326784" progId="AcroExch.Document.DC">
                  <p:embed/>
                </p:oleObj>
              </mc:Choice>
              <mc:Fallback>
                <p:oleObj name="Acrobat Document" r:id="rId3" imgW="6034968" imgH="93267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7126" y="-15013"/>
                        <a:ext cx="4448429" cy="6873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570660" y="3964381"/>
            <a:ext cx="1262597" cy="821531"/>
            <a:chOff x="3988671" y="3949368"/>
            <a:chExt cx="1262597" cy="821531"/>
          </a:xfrm>
        </p:grpSpPr>
        <p:sp>
          <p:nvSpPr>
            <p:cNvPr id="6" name="Oval 5"/>
            <p:cNvSpPr/>
            <p:nvPr/>
          </p:nvSpPr>
          <p:spPr>
            <a:xfrm>
              <a:off x="3988671" y="3949368"/>
              <a:ext cx="1262597" cy="821531"/>
            </a:xfrm>
            <a:prstGeom prst="ellipse">
              <a:avLst/>
            </a:prstGeom>
            <a:solidFill>
              <a:schemeClr val="accent1">
                <a:alpha val="56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46960" y="4210092"/>
              <a:ext cx="76438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Exit 80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0" t="12407" r="17698" b="19074"/>
          <a:stretch/>
        </p:blipFill>
        <p:spPr>
          <a:xfrm rot="5400000">
            <a:off x="488665" y="333437"/>
            <a:ext cx="1534516" cy="1720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45417" r="35726" b="42486"/>
          <a:stretch/>
        </p:blipFill>
        <p:spPr>
          <a:xfrm>
            <a:off x="172331" y="2616482"/>
            <a:ext cx="2564606" cy="60721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911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399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7876" y="515349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48 Commercial Street</a:t>
            </a:r>
            <a:br>
              <a:rPr lang="en-US" b="1" dirty="0"/>
            </a:br>
            <a:r>
              <a:rPr lang="en-US" b="1" dirty="0"/>
              <a:t>66,000 s.f.</a:t>
            </a:r>
            <a:br>
              <a:rPr lang="en-US" b="1" dirty="0"/>
            </a:br>
            <a:r>
              <a:rPr lang="en-US" b="1" dirty="0"/>
              <a:t>$3.95 psf NNN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24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984"/>
            <a:ext cx="9543751" cy="7150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9770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71 Commercial Street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$5.50 psf NNN</a:t>
            </a:r>
          </a:p>
        </p:txBody>
      </p:sp>
    </p:spTree>
    <p:extLst>
      <p:ext uri="{BB962C8B-B14F-4D97-AF65-F5344CB8AC3E}">
        <p14:creationId xmlns:p14="http://schemas.microsoft.com/office/powerpoint/2010/main" val="403321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38703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4 Gendron Drive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$6.50 psf NNN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876" y="1341120"/>
            <a:ext cx="9543751" cy="551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69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093739"/>
              </p:ext>
            </p:extLst>
          </p:nvPr>
        </p:nvGraphicFramePr>
        <p:xfrm>
          <a:off x="259880" y="1213984"/>
          <a:ext cx="8557549" cy="5705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Acrobat Document" r:id="rId3" imgW="19751040" imgH="13167360" progId="AcroExch.Document.DC">
                  <p:embed/>
                </p:oleObj>
              </mc:Choice>
              <mc:Fallback>
                <p:oleObj name="Acrobat Document" r:id="rId3" imgW="19751040" imgH="13167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880" y="1213984"/>
                        <a:ext cx="8557549" cy="5705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50" y="223227"/>
            <a:ext cx="8210005" cy="105693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Gendron Business Park</a:t>
            </a:r>
            <a:br>
              <a:rPr lang="en-US" b="1" dirty="0"/>
            </a:br>
            <a:r>
              <a:rPr lang="en-US" b="1" dirty="0"/>
              <a:t>New Construction 5,000 – 120,000 s.f. </a:t>
            </a:r>
          </a:p>
        </p:txBody>
      </p:sp>
    </p:spTree>
    <p:extLst>
      <p:ext uri="{BB962C8B-B14F-4D97-AF65-F5344CB8AC3E}">
        <p14:creationId xmlns:p14="http://schemas.microsoft.com/office/powerpoint/2010/main" val="38347901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164</Words>
  <Application>Microsoft Office PowerPoint</Application>
  <PresentationFormat>On-screen Show (4:3)</PresentationFormat>
  <Paragraphs>50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Arial,Helvetica</vt:lpstr>
      <vt:lpstr>Calibri</vt:lpstr>
      <vt:lpstr>Calibri Light</vt:lpstr>
      <vt:lpstr>Times New Roman</vt:lpstr>
      <vt:lpstr>Wingdings</vt:lpstr>
      <vt:lpstr>1_Office Theme</vt:lpstr>
      <vt:lpstr>2_Office Theme</vt:lpstr>
      <vt:lpstr>Office Theme</vt:lpstr>
      <vt:lpstr>Acrobat Document</vt:lpstr>
      <vt:lpstr>Lewiston</vt:lpstr>
      <vt:lpstr>PowerPoint Presentation</vt:lpstr>
      <vt:lpstr>Made Here</vt:lpstr>
      <vt:lpstr>Advantages</vt:lpstr>
      <vt:lpstr>PowerPoint Presentation</vt:lpstr>
      <vt:lpstr>48 Commercial Street 66,000 s.f. $3.95 psf NNN </vt:lpstr>
      <vt:lpstr>71 Commercial Street $5.50 psf NNN</vt:lpstr>
      <vt:lpstr>2 – 4 Gendron Drive $6.50 psf NNN</vt:lpstr>
      <vt:lpstr>Gendron Business Park New Construction 5,000 – 120,000 s.f. </vt:lpstr>
      <vt:lpstr>PowerPoint Presentation</vt:lpstr>
      <vt:lpstr>PowerPoint Presentation</vt:lpstr>
      <vt:lpstr>855 Lisbon Street 3,000 s.f.</vt:lpstr>
      <vt:lpstr>35 Beech Street Mixed Use– 10,000 s.f. commercial</vt:lpstr>
      <vt:lpstr>Continental Mill 560,000 s.f. on the river New owner looking for tenants</vt:lpstr>
      <vt:lpstr>Bates Mill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IT HERE Lewiston, Maine</dc:title>
  <dc:creator>Lincoln Jeffers</dc:creator>
  <cp:lastModifiedBy>Brett Richardson</cp:lastModifiedBy>
  <cp:revision>40</cp:revision>
  <dcterms:created xsi:type="dcterms:W3CDTF">2019-07-31T21:12:20Z</dcterms:created>
  <dcterms:modified xsi:type="dcterms:W3CDTF">2019-08-05T14:51:04Z</dcterms:modified>
</cp:coreProperties>
</file>